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8" r:id="rId3"/>
    <p:sldId id="289" r:id="rId4"/>
    <p:sldId id="290" r:id="rId5"/>
    <p:sldId id="315" r:id="rId6"/>
    <p:sldId id="317" r:id="rId7"/>
    <p:sldId id="295" r:id="rId8"/>
    <p:sldId id="318" r:id="rId9"/>
    <p:sldId id="291" r:id="rId10"/>
    <p:sldId id="313" r:id="rId11"/>
    <p:sldId id="293" r:id="rId12"/>
    <p:sldId id="294" r:id="rId1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/>
    <p:restoredTop sz="84490"/>
  </p:normalViewPr>
  <p:slideViewPr>
    <p:cSldViewPr snapToGrid="0" snapToObjects="1">
      <p:cViewPr varScale="1">
        <p:scale>
          <a:sx n="137" d="100"/>
          <a:sy n="137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spend much time here.</a:t>
            </a:r>
          </a:p>
          <a:p>
            <a:r>
              <a:rPr lang="en-US" dirty="0"/>
              <a:t>For levels of abstraction… </a:t>
            </a:r>
          </a:p>
          <a:p>
            <a:r>
              <a:rPr lang="en-US" dirty="0"/>
              <a:t>  - we have seen the physical machine</a:t>
            </a:r>
          </a:p>
          <a:p>
            <a:r>
              <a:rPr lang="en-US" dirty="0"/>
              <a:t>    - from electrical voltages to 0-1, to transistors, go gates, to circuits, to programmable circuits.</a:t>
            </a:r>
          </a:p>
          <a:p>
            <a:endParaRPr lang="en-US" dirty="0"/>
          </a:p>
          <a:p>
            <a:r>
              <a:rPr lang="en-US" dirty="0"/>
              <a:t>In this unit we will look closely at</a:t>
            </a:r>
          </a:p>
          <a:p>
            <a:r>
              <a:rPr lang="en-US" dirty="0"/>
              <a:t>  - Micro-program machine – programmable very directly with 0’s and 1’s</a:t>
            </a:r>
          </a:p>
          <a:p>
            <a:r>
              <a:rPr lang="en-US" dirty="0"/>
              <a:t>  - Machine language machine – still 0’s and 1’s but a higher level of abstraction</a:t>
            </a:r>
          </a:p>
          <a:p>
            <a:endParaRPr lang="en-US" dirty="0"/>
          </a:p>
          <a:p>
            <a:r>
              <a:rPr lang="en-US" dirty="0"/>
              <a:t>We will also see some abstractions that underly how modern machines operate.</a:t>
            </a:r>
          </a:p>
          <a:p>
            <a:r>
              <a:rPr lang="en-US" dirty="0"/>
              <a:t>  - Don’t go into them here…</a:t>
            </a:r>
          </a:p>
        </p:txBody>
      </p:sp>
    </p:spTree>
    <p:extLst>
      <p:ext uri="{BB962C8B-B14F-4D97-AF65-F5344CB8AC3E}">
        <p14:creationId xmlns:p14="http://schemas.microsoft.com/office/powerpoint/2010/main" val="2010712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See that Registers hold 16 bits: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- 16 bits vs 64 bit machine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244481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physical rewiring…</a:t>
            </a:r>
          </a:p>
          <a:p>
            <a:r>
              <a:rPr lang="en-US" dirty="0"/>
              <a:t>  - Like building a bunch of circuits like in the lab</a:t>
            </a:r>
          </a:p>
          <a:p>
            <a:r>
              <a:rPr lang="en-US" dirty="0"/>
              <a:t>  - where each computes a particular set of functions</a:t>
            </a:r>
          </a:p>
          <a:p>
            <a:r>
              <a:rPr lang="en-US" dirty="0"/>
              <a:t>  - then setting each to perform the appropriate operation</a:t>
            </a:r>
          </a:p>
          <a:p>
            <a:r>
              <a:rPr lang="en-US" dirty="0"/>
              <a:t>  - and connecting the outputs of one to the next to compute a sequence of operations</a:t>
            </a:r>
          </a:p>
          <a:p>
            <a:r>
              <a:rPr lang="en-US" dirty="0"/>
              <a:t>    - i.e. a program.</a:t>
            </a:r>
          </a:p>
          <a:p>
            <a:endParaRPr lang="en-US" dirty="0"/>
          </a:p>
          <a:p>
            <a:r>
              <a:rPr lang="en-US" dirty="0"/>
              <a:t>You’ll learn more about these machines and a few others in a video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4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Knob &amp; Switch Computer is designed to </a:t>
            </a:r>
          </a:p>
          <a:p>
            <a:r>
              <a:rPr lang="en-US" dirty="0"/>
              <a:t>  - build experience and intuition about how computers are organized and how they process information.</a:t>
            </a:r>
          </a:p>
          <a:p>
            <a:r>
              <a:rPr lang="en-US" dirty="0"/>
              <a:t>  - It will help us understand how a computer can be programmed with 0’s and 1’s.</a:t>
            </a:r>
          </a:p>
          <a:p>
            <a:endParaRPr lang="en-US" dirty="0"/>
          </a:p>
          <a:p>
            <a:r>
              <a:rPr lang="en-US" dirty="0"/>
              <a:t>Makes it visual and allows us to interact with it.</a:t>
            </a:r>
          </a:p>
          <a:p>
            <a:endParaRPr lang="en-US" dirty="0"/>
          </a:p>
          <a:p>
            <a:r>
              <a:rPr lang="en-US" dirty="0"/>
              <a:t>Registers: Temporary storage for values used in the machine’s calculations</a:t>
            </a:r>
          </a:p>
          <a:p>
            <a:r>
              <a:rPr lang="en-US" dirty="0"/>
              <a:t>  - more permanent storage later.</a:t>
            </a:r>
          </a:p>
          <a:p>
            <a:r>
              <a:rPr lang="en-US" dirty="0"/>
              <a:t>Busses: wires that connect the different components and allow the electrical signals to move between them.</a:t>
            </a:r>
          </a:p>
          <a:p>
            <a:r>
              <a:rPr lang="en-US" dirty="0"/>
              <a:t>ALU: Performs the actual computations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1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in some values</a:t>
            </a:r>
          </a:p>
          <a:p>
            <a:r>
              <a:rPr lang="en-US" dirty="0"/>
              <a:t> - use small positive and negative values</a:t>
            </a:r>
          </a:p>
          <a:p>
            <a:r>
              <a:rPr lang="en-US" dirty="0"/>
              <a:t> - checkable by hand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Click some knobs</a:t>
            </a:r>
          </a:p>
          <a:p>
            <a:endParaRPr lang="en-US" dirty="0"/>
          </a:p>
          <a:p>
            <a:r>
              <a:rPr lang="en-US" dirty="0"/>
              <a:t>Run R2 = R0 + R1</a:t>
            </a:r>
          </a:p>
          <a:p>
            <a:r>
              <a:rPr lang="en-US" dirty="0"/>
              <a:t>  - Talk through the animation.</a:t>
            </a:r>
          </a:p>
          <a:p>
            <a:r>
              <a:rPr lang="en-US" dirty="0"/>
              <a:t>  - Change the animation speed.</a:t>
            </a:r>
          </a:p>
          <a:p>
            <a:endParaRPr lang="en-US" dirty="0"/>
          </a:p>
          <a:p>
            <a:r>
              <a:rPr lang="en-US" dirty="0"/>
              <a:t>Change to Base 2 and check values.</a:t>
            </a:r>
          </a:p>
          <a:p>
            <a:r>
              <a:rPr lang="en-US" dirty="0"/>
              <a:t>  - (+-10 uses Two’s complement representation)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5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these for a little while. </a:t>
            </a:r>
          </a:p>
          <a:p>
            <a:r>
              <a:rPr lang="en-US" dirty="0"/>
              <a:t>Have a report out on ideas and questions.</a:t>
            </a:r>
          </a:p>
          <a:p>
            <a:r>
              <a:rPr lang="en-US" dirty="0"/>
              <a:t>Leave enough time to cover the rest of the materials.</a:t>
            </a:r>
          </a:p>
        </p:txBody>
      </p:sp>
    </p:spTree>
    <p:extLst>
      <p:ext uri="{BB962C8B-B14F-4D97-AF65-F5344CB8AC3E}">
        <p14:creationId xmlns:p14="http://schemas.microsoft.com/office/powerpoint/2010/main" val="2129593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homework you will work with two more versions of the K&amp;S computer.</a:t>
            </a:r>
          </a:p>
          <a:p>
            <a:r>
              <a:rPr lang="en-US" dirty="0"/>
              <a:t>Each adds a little more complexity and a little more power.</a:t>
            </a:r>
          </a:p>
          <a:p>
            <a:endParaRPr lang="en-US" dirty="0"/>
          </a:p>
          <a:p>
            <a:r>
              <a:rPr lang="en-US" dirty="0"/>
              <a:t>The first is the K&amp;S with Main Memory.</a:t>
            </a:r>
          </a:p>
          <a:p>
            <a:endParaRPr lang="en-US" dirty="0"/>
          </a:p>
          <a:p>
            <a:r>
              <a:rPr lang="en-US" dirty="0"/>
              <a:t>The 4 Storage locations provided by the registers are not much.</a:t>
            </a:r>
          </a:p>
          <a:p>
            <a:r>
              <a:rPr lang="en-US" dirty="0"/>
              <a:t>So we will a Main Memory to hold more data</a:t>
            </a:r>
          </a:p>
          <a:p>
            <a:r>
              <a:rPr lang="en-US" dirty="0"/>
              <a:t>  - When you talk about the RAM in your computer this is what you are talking about.</a:t>
            </a:r>
          </a:p>
          <a:p>
            <a:endParaRPr lang="en-US" dirty="0"/>
          </a:p>
          <a:p>
            <a:r>
              <a:rPr lang="en-US" dirty="0"/>
              <a:t>  - K&amp;S’s Main Memory is really small (32 locations) </a:t>
            </a:r>
          </a:p>
          <a:p>
            <a:r>
              <a:rPr lang="en-US" dirty="0"/>
              <a:t>    - compared to the 4, 8, 16 + GB that you have.</a:t>
            </a:r>
          </a:p>
          <a:p>
            <a:r>
              <a:rPr lang="en-US" dirty="0"/>
              <a:t>    - A giga is about 1 billion so 4, 8 or 16 billion locations</a:t>
            </a:r>
          </a:p>
          <a:p>
            <a:r>
              <a:rPr lang="en-US" dirty="0"/>
              <a:t>    - But the idea is exactly the same.</a:t>
            </a:r>
          </a:p>
          <a:p>
            <a:endParaRPr lang="en-US" dirty="0"/>
          </a:p>
          <a:p>
            <a:r>
              <a:rPr lang="en-US" dirty="0"/>
              <a:t>Every </a:t>
            </a:r>
            <a:r>
              <a:rPr lang="en-US" dirty="0" err="1"/>
              <a:t>loocation</a:t>
            </a:r>
            <a:r>
              <a:rPr lang="en-US" dirty="0"/>
              <a:t> in the K&amp;S </a:t>
            </a:r>
          </a:p>
          <a:p>
            <a:r>
              <a:rPr lang="en-US" dirty="0"/>
              <a:t>  - holds 16 bits.</a:t>
            </a:r>
          </a:p>
          <a:p>
            <a:r>
              <a:rPr lang="en-US" dirty="0"/>
              <a:t>  - has an </a:t>
            </a:r>
            <a:r>
              <a:rPr lang="en-US" dirty="0" err="1"/>
              <a:t>addrss</a:t>
            </a:r>
            <a:r>
              <a:rPr lang="en-US" dirty="0"/>
              <a:t> so that we can refer to it.</a:t>
            </a:r>
          </a:p>
          <a:p>
            <a:r>
              <a:rPr lang="en-US" dirty="0"/>
              <a:t>  - addresses are 5-bits long in unsigned binary</a:t>
            </a:r>
          </a:p>
          <a:p>
            <a:r>
              <a:rPr lang="en-US" dirty="0"/>
              <a:t>  - Can also see in base 10.</a:t>
            </a:r>
          </a:p>
          <a:p>
            <a:endParaRPr lang="en-US" dirty="0"/>
          </a:p>
          <a:p>
            <a:r>
              <a:rPr lang="en-US" dirty="0"/>
              <a:t>Use the switches to change how data moves.</a:t>
            </a:r>
          </a:p>
          <a:p>
            <a:r>
              <a:rPr lang="en-US" dirty="0"/>
              <a:t>  - move from registers to registers (as before)</a:t>
            </a:r>
          </a:p>
          <a:p>
            <a:r>
              <a:rPr lang="en-US" dirty="0"/>
              <a:t>  - Move from memory to registers</a:t>
            </a:r>
          </a:p>
          <a:p>
            <a:r>
              <a:rPr lang="en-US" dirty="0"/>
              <a:t>  - Move from registers to memory (</a:t>
            </a:r>
            <a:r>
              <a:rPr lang="en-US" dirty="0" err="1"/>
              <a:t>thorugh</a:t>
            </a:r>
            <a:r>
              <a:rPr lang="en-US" dirty="0"/>
              <a:t> the ALU)</a:t>
            </a:r>
          </a:p>
          <a:p>
            <a:endParaRPr lang="en-US" dirty="0"/>
          </a:p>
          <a:p>
            <a:r>
              <a:rPr lang="en-US" dirty="0"/>
              <a:t>Be careful not to connect two inputs to C-Bus at the same time.  </a:t>
            </a:r>
          </a:p>
          <a:p>
            <a:r>
              <a:rPr lang="en-US" dirty="0"/>
              <a:t>  - Data collision – bad news…  corrupted 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2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little brainstorming.</a:t>
            </a:r>
          </a:p>
          <a:p>
            <a:r>
              <a:rPr lang="en-US" dirty="0"/>
              <a:t>No need to get it exactly right.</a:t>
            </a:r>
          </a:p>
          <a:p>
            <a:r>
              <a:rPr lang="en-US" dirty="0"/>
              <a:t>The details come out in the homework.</a:t>
            </a:r>
          </a:p>
        </p:txBody>
      </p:sp>
    </p:spTree>
    <p:extLst>
      <p:ext uri="{BB962C8B-B14F-4D97-AF65-F5344CB8AC3E}">
        <p14:creationId xmlns:p14="http://schemas.microsoft.com/office/powerpoint/2010/main" val="3676602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 think about programming the machine using 1’s and 0’s instead of switches and knobs.</a:t>
            </a:r>
          </a:p>
          <a:p>
            <a:r>
              <a:rPr lang="en-US" dirty="0"/>
              <a:t>  - we just need to agree on a way to encode</a:t>
            </a:r>
          </a:p>
          <a:p>
            <a:r>
              <a:rPr lang="en-US" dirty="0"/>
              <a:t>     - the position of each knob</a:t>
            </a:r>
          </a:p>
          <a:p>
            <a:r>
              <a:rPr lang="en-US" dirty="0"/>
              <a:t>     - the state of each switch</a:t>
            </a:r>
          </a:p>
          <a:p>
            <a:r>
              <a:rPr lang="en-US" dirty="0"/>
              <a:t>     - the memory location to be used.</a:t>
            </a:r>
          </a:p>
          <a:p>
            <a:endParaRPr lang="en-US" dirty="0"/>
          </a:p>
          <a:p>
            <a:r>
              <a:rPr lang="en-US" dirty="0"/>
              <a:t>Once we agree on that, we can write down machine configurations as a series of 1’s and 0’s.</a:t>
            </a:r>
          </a:p>
          <a:p>
            <a:r>
              <a:rPr lang="en-US" dirty="0"/>
              <a:t>Write down a sequence of those configurations</a:t>
            </a:r>
          </a:p>
          <a:p>
            <a:r>
              <a:rPr lang="en-US" dirty="0"/>
              <a:t>Execute them one after the other and we have a program!</a:t>
            </a:r>
          </a:p>
          <a:p>
            <a:endParaRPr lang="en-US" dirty="0"/>
          </a:p>
          <a:p>
            <a:r>
              <a:rPr lang="en-US" dirty="0"/>
              <a:t>(Set one up in advance and run it just to see it go)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33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display the contents of the machine in a variety of different representations.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2.tiff"/><Relationship Id="rId4" Type="http://schemas.openxmlformats.org/officeDocument/2006/relationships/hyperlink" Target="https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ickinson-comp256.github.io/Knob-And-Switch-Computer/datapat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kinson-comp256.github.io/Knob-And-Switch-Computer/datapath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90E51-26EC-7A4D-8712-9FDFF3BB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868004"/>
            <a:ext cx="5638800" cy="1159800"/>
          </a:xfrm>
        </p:spPr>
        <p:txBody>
          <a:bodyPr/>
          <a:lstStyle/>
          <a:p>
            <a:r>
              <a:rPr lang="en-US" dirty="0"/>
              <a:t>09 – A Micro Programmed Machine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EC568A-0FA7-8D43-B1A1-7F4E113AB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2027804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B5CA66-E26F-BC4A-B153-D3149B64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8535">
            <a:off x="6237479" y="3630639"/>
            <a:ext cx="1275419" cy="11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FF568C-D920-7740-BFED-EC3C457C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12" y="1530746"/>
            <a:ext cx="2275440" cy="2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0F7540-64DA-D149-947A-668AFF491301}"/>
              </a:ext>
            </a:extLst>
          </p:cNvPr>
          <p:cNvGrpSpPr/>
          <p:nvPr/>
        </p:nvGrpSpPr>
        <p:grpSpPr>
          <a:xfrm>
            <a:off x="6782656" y="4891056"/>
            <a:ext cx="2322808" cy="261610"/>
            <a:chOff x="-228832" y="4881890"/>
            <a:chExt cx="2322808" cy="2616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3F2372-76B7-3E4B-A10D-50B65755FDF1}"/>
                </a:ext>
              </a:extLst>
            </p:cNvPr>
            <p:cNvSpPr txBox="1"/>
            <p:nvPr/>
          </p:nvSpPr>
          <p:spPr>
            <a:xfrm>
              <a:off x="-228832" y="4881890"/>
              <a:ext cx="21335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12E9D7-4268-FD43-9A2A-73EE82F9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Google Shape;4809;p42">
            <a:hlinkClick r:id="rId2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5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60" y="153366"/>
            <a:ext cx="5266030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5220166" y="3018653"/>
            <a:ext cx="1022014" cy="34036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1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61E8-38F7-9D47-A741-B20520FD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32" y="752011"/>
            <a:ext cx="5489680" cy="46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340675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r>
              <a:rPr lang="en-US" sz="1600" dirty="0"/>
              <a:t>16 bit values (</a:t>
            </a:r>
            <a:r>
              <a:rPr lang="en-US" sz="1600" i="1" dirty="0"/>
              <a:t>word size</a:t>
            </a:r>
            <a:r>
              <a:rPr lang="en-US" sz="1600" dirty="0"/>
              <a:t>)</a:t>
            </a:r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  <a:p>
            <a:pPr lvl="1"/>
            <a:r>
              <a:rPr lang="en-US" sz="1600" dirty="0"/>
              <a:t>+- 10 (Two’s Complement)</a:t>
            </a:r>
          </a:p>
          <a:p>
            <a:pPr lvl="1"/>
            <a:r>
              <a:rPr lang="en-US" sz="1600" dirty="0"/>
              <a:t>10 (Unsigned Binary)</a:t>
            </a:r>
          </a:p>
          <a:p>
            <a:pPr lvl="1"/>
            <a:r>
              <a:rPr lang="en-US" sz="1600" dirty="0"/>
              <a:t>2 (Show the 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50A1A-91E4-D742-8ED9-03DACC37A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01" y="2450829"/>
            <a:ext cx="1231176" cy="949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5156402" y="2732310"/>
            <a:ext cx="1231176" cy="6453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9027E-39F3-CD46-AA6F-F6F46BA52294}"/>
              </a:ext>
            </a:extLst>
          </p:cNvPr>
          <p:cNvSpPr/>
          <p:nvPr/>
        </p:nvSpPr>
        <p:spPr>
          <a:xfrm>
            <a:off x="5038532" y="1792229"/>
            <a:ext cx="1520888" cy="20452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799E8C-7318-CC4D-923A-17A7F80C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AEBE5-019C-164E-BAE0-B9639FB4D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362153"/>
            <a:ext cx="5659471" cy="3398105"/>
          </a:xfrm>
        </p:spPr>
        <p:txBody>
          <a:bodyPr/>
          <a:lstStyle/>
          <a:p>
            <a:r>
              <a:rPr lang="en-US" sz="2000" i="1" dirty="0"/>
              <a:t>General purpose programmable computers </a:t>
            </a:r>
            <a:r>
              <a:rPr lang="en-US" sz="2000" dirty="0"/>
              <a:t>can be understood at </a:t>
            </a:r>
            <a:r>
              <a:rPr lang="en-US" sz="2000" i="1" dirty="0"/>
              <a:t>different levels of abstraction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Physical Machine</a:t>
            </a:r>
          </a:p>
          <a:p>
            <a:pPr lvl="1"/>
            <a:r>
              <a:rPr lang="en-US" sz="1600" b="1" dirty="0"/>
              <a:t>Micro-Program Machine</a:t>
            </a:r>
          </a:p>
          <a:p>
            <a:pPr lvl="1"/>
            <a:r>
              <a:rPr lang="en-US" sz="1600" b="1" dirty="0"/>
              <a:t>Machine Language Machine</a:t>
            </a:r>
          </a:p>
          <a:p>
            <a:pPr lvl="1"/>
            <a:r>
              <a:rPr lang="en-US" sz="1600" dirty="0"/>
              <a:t>Assembly Language Machine</a:t>
            </a:r>
          </a:p>
          <a:p>
            <a:pPr lvl="1"/>
            <a:r>
              <a:rPr lang="en-US" sz="1600" dirty="0"/>
              <a:t>High-Level Language Machine</a:t>
            </a:r>
          </a:p>
          <a:p>
            <a:r>
              <a:rPr lang="en-US" sz="2000" dirty="0"/>
              <a:t>There are also several important </a:t>
            </a:r>
            <a:r>
              <a:rPr lang="en-US" sz="2000" i="1" dirty="0"/>
              <a:t>architectural abstractions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The Stored Program Architecture</a:t>
            </a:r>
          </a:p>
          <a:p>
            <a:pPr lvl="1"/>
            <a:r>
              <a:rPr lang="en-US" sz="1600" dirty="0"/>
              <a:t>The Instruction Cycle (Fetch/Decode/Execute)</a:t>
            </a:r>
          </a:p>
          <a:p>
            <a:pPr lvl="1"/>
            <a:r>
              <a:rPr lang="en-US" sz="1600" dirty="0"/>
              <a:t>Memory Hierarchy &amp; Cache</a:t>
            </a:r>
          </a:p>
          <a:p>
            <a:pPr lvl="1"/>
            <a:r>
              <a:rPr lang="en-US" sz="1600" dirty="0"/>
              <a:t>Pipelining and Parallelism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42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FD93-ED2E-9A4F-BBF6-F8F9F5AE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80" y="0"/>
            <a:ext cx="4944300" cy="645300"/>
          </a:xfrm>
        </p:spPr>
        <p:txBody>
          <a:bodyPr/>
          <a:lstStyle/>
          <a:p>
            <a:r>
              <a:rPr lang="en-US" dirty="0"/>
              <a:t>Early Electronic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C1251-B88D-2A4A-BD4D-4EA8EFE1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7719" y="518672"/>
            <a:ext cx="6222636" cy="2544900"/>
          </a:xfrm>
        </p:spPr>
        <p:txBody>
          <a:bodyPr/>
          <a:lstStyle/>
          <a:p>
            <a:r>
              <a:rPr lang="en-US" sz="1600" i="1" dirty="0"/>
              <a:t>Early electronic computers </a:t>
            </a:r>
            <a:r>
              <a:rPr lang="en-US" sz="1600" dirty="0"/>
              <a:t>were not general purpose.</a:t>
            </a:r>
          </a:p>
          <a:p>
            <a:r>
              <a:rPr lang="en-US" sz="1600" dirty="0"/>
              <a:t>“</a:t>
            </a:r>
            <a:r>
              <a:rPr lang="en-US" sz="1600" i="1" dirty="0"/>
              <a:t>Programming</a:t>
            </a:r>
            <a:r>
              <a:rPr lang="en-US" sz="1600" dirty="0"/>
              <a:t>” required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physical rewiring </a:t>
            </a:r>
            <a:r>
              <a:rPr lang="en-US" sz="1600" dirty="0"/>
              <a:t>and setting knobs and switches to create a machine that performed the desired computational task.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F5F7-9D21-204C-803E-C4041BBFC2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029FD-EF0C-3345-9E24-1D67B8E7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0" y="2108718"/>
            <a:ext cx="4274341" cy="3034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81EB3-777F-EC47-95E9-BB09ABDA7772}"/>
              </a:ext>
            </a:extLst>
          </p:cNvPr>
          <p:cNvSpPr txBox="1"/>
          <p:nvPr/>
        </p:nvSpPr>
        <p:spPr>
          <a:xfrm>
            <a:off x="952700" y="1791122"/>
            <a:ext cx="303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Colossus – 1945</a:t>
            </a:r>
          </a:p>
          <a:p>
            <a:pPr algn="ctr"/>
            <a:r>
              <a:rPr lang="en-US" dirty="0"/>
              <a:t>Tommy Flowers, Bletchley Park, UK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75197C-0C43-5946-91CD-793B699F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37" y="2225953"/>
            <a:ext cx="4274340" cy="2926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E75AB8-AFFE-F34F-8DFB-38EB96FE5608}"/>
              </a:ext>
            </a:extLst>
          </p:cNvPr>
          <p:cNvSpPr txBox="1"/>
          <p:nvPr/>
        </p:nvSpPr>
        <p:spPr>
          <a:xfrm>
            <a:off x="5061783" y="1791122"/>
            <a:ext cx="32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ENIAC – 1945</a:t>
            </a:r>
          </a:p>
          <a:p>
            <a:pPr algn="ctr"/>
            <a:r>
              <a:rPr lang="en-US" dirty="0"/>
              <a:t>John Mauchly, J. Presper Eckert, Penn</a:t>
            </a:r>
          </a:p>
        </p:txBody>
      </p:sp>
    </p:spTree>
    <p:extLst>
      <p:ext uri="{BB962C8B-B14F-4D97-AF65-F5344CB8AC3E}">
        <p14:creationId xmlns:p14="http://schemas.microsoft.com/office/powerpoint/2010/main" val="425169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4E5555-4191-7642-9FA6-1D0CCF23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228707" cy="645300"/>
          </a:xfrm>
        </p:spPr>
        <p:txBody>
          <a:bodyPr/>
          <a:lstStyle/>
          <a:p>
            <a:r>
              <a:rPr lang="en-US" dirty="0"/>
              <a:t>The Knob and Switch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83443-D6BA-B14F-8B76-023577183841}"/>
              </a:ext>
            </a:extLst>
          </p:cNvPr>
          <p:cNvSpPr/>
          <p:nvPr/>
        </p:nvSpPr>
        <p:spPr>
          <a:xfrm>
            <a:off x="5127810" y="1670180"/>
            <a:ext cx="1394288" cy="90157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5B4F2-9296-AD47-BCAA-7F87CB6878BB}"/>
              </a:ext>
            </a:extLst>
          </p:cNvPr>
          <p:cNvSpPr/>
          <p:nvPr/>
        </p:nvSpPr>
        <p:spPr>
          <a:xfrm>
            <a:off x="6456297" y="2572017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BF6EE-B8E5-1140-9233-16A8E1FE8558}"/>
              </a:ext>
            </a:extLst>
          </p:cNvPr>
          <p:cNvSpPr/>
          <p:nvPr/>
        </p:nvSpPr>
        <p:spPr>
          <a:xfrm>
            <a:off x="3917514" y="3131752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6456296" y="3587820"/>
            <a:ext cx="2379794" cy="140231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56" y="652090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797" y="6790"/>
            <a:ext cx="5977753" cy="645300"/>
          </a:xfrm>
        </p:spPr>
        <p:txBody>
          <a:bodyPr/>
          <a:lstStyle/>
          <a:p>
            <a:r>
              <a:rPr lang="en-US" dirty="0"/>
              <a:t>The Knob and Switch Computer Datapath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9C1D1-83ED-BB4B-A8B0-2CC2C1174D9E}"/>
              </a:ext>
            </a:extLst>
          </p:cNvPr>
          <p:cNvSpPr txBox="1"/>
          <p:nvPr/>
        </p:nvSpPr>
        <p:spPr>
          <a:xfrm rot="19666664">
            <a:off x="3165107" y="2332655"/>
            <a:ext cx="321113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7200" dirty="0"/>
              <a:t>DEMO!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46262-257C-E34A-B695-7FCD088EA89A}"/>
              </a:ext>
            </a:extLst>
          </p:cNvPr>
          <p:cNvSpPr txBox="1"/>
          <p:nvPr/>
        </p:nvSpPr>
        <p:spPr>
          <a:xfrm>
            <a:off x="2419797" y="539075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88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86E4-E490-314C-838E-83368A41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BC22A-90CC-404E-9567-E7F3E6BCA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4052" y="1557338"/>
            <a:ext cx="4951817" cy="2844888"/>
          </a:xfrm>
        </p:spPr>
        <p:txBody>
          <a:bodyPr/>
          <a:lstStyle/>
          <a:p>
            <a:r>
              <a:rPr lang="en-US" sz="2000" dirty="0"/>
              <a:t>Multiply the value of a register by 2 and place the value in another register.</a:t>
            </a:r>
          </a:p>
          <a:p>
            <a:r>
              <a:rPr lang="en-US" sz="2000" dirty="0"/>
              <a:t>Assuming all registers have a non-zero value, set one register’s value to 0.</a:t>
            </a:r>
          </a:p>
          <a:p>
            <a:r>
              <a:rPr lang="en-US" sz="2000" dirty="0"/>
              <a:t>Replace the value in a register with its complement (e.g. replace -235 with 235). Your solution should work regardless of what is in the other registers.</a:t>
            </a:r>
          </a:p>
          <a:p>
            <a:r>
              <a:rPr lang="en-US" sz="2000" dirty="0"/>
              <a:t>Multiply the value in a register by 7. Use as few steps as possible.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9BC8-946E-E04C-AE04-FA23D0D509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E49F5-956F-1D45-B9C9-5700B245A988}"/>
              </a:ext>
            </a:extLst>
          </p:cNvPr>
          <p:cNvSpPr txBox="1"/>
          <p:nvPr/>
        </p:nvSpPr>
        <p:spPr>
          <a:xfrm>
            <a:off x="1925905" y="1249561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3267A-B3ED-6A42-BD0A-3B96399FFF4D}"/>
              </a:ext>
            </a:extLst>
          </p:cNvPr>
          <p:cNvGrpSpPr/>
          <p:nvPr/>
        </p:nvGrpSpPr>
        <p:grpSpPr>
          <a:xfrm>
            <a:off x="134347" y="2197094"/>
            <a:ext cx="2144356" cy="2398678"/>
            <a:chOff x="2841908" y="1259076"/>
            <a:chExt cx="2144356" cy="2398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6F9AA-8F39-DD47-9230-6E27F92396A3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Work in pairs to use the settings in the Knob &amp; Switch Datapath to perform these tasks.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288942-7497-D049-B1BC-2A5E0607A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74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A2F81D-29DF-8744-A19D-AA67C440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60" y="798666"/>
            <a:ext cx="6971144" cy="4529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992" y="0"/>
            <a:ext cx="7328922" cy="645300"/>
          </a:xfrm>
        </p:spPr>
        <p:txBody>
          <a:bodyPr/>
          <a:lstStyle/>
          <a:p>
            <a:r>
              <a:rPr lang="en-US" dirty="0"/>
              <a:t>Knob and Switch Computer with Main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0257" y="2241413"/>
            <a:ext cx="2916764" cy="2544900"/>
          </a:xfrm>
        </p:spPr>
        <p:txBody>
          <a:bodyPr/>
          <a:lstStyle/>
          <a:p>
            <a:r>
              <a:rPr lang="en-US" sz="1600" dirty="0"/>
              <a:t>Main Memory (RAM)</a:t>
            </a:r>
          </a:p>
          <a:p>
            <a:r>
              <a:rPr lang="en-US" sz="1600" dirty="0"/>
              <a:t>Memory Locations</a:t>
            </a:r>
          </a:p>
          <a:p>
            <a:pPr lvl="1"/>
            <a:r>
              <a:rPr lang="en-US" sz="1600" dirty="0"/>
              <a:t>16-bit values</a:t>
            </a:r>
          </a:p>
          <a:p>
            <a:pPr lvl="1"/>
            <a:r>
              <a:rPr lang="en-US" sz="1600" dirty="0"/>
              <a:t>32 locations</a:t>
            </a:r>
          </a:p>
          <a:p>
            <a:pPr lvl="2"/>
            <a:r>
              <a:rPr lang="en-US" sz="1600" dirty="0"/>
              <a:t>5-bit addresses</a:t>
            </a:r>
          </a:p>
          <a:p>
            <a:pPr lvl="2"/>
            <a:r>
              <a:rPr lang="en-US" sz="1600" dirty="0"/>
              <a:t>Unsigned binary</a:t>
            </a:r>
          </a:p>
          <a:p>
            <a:r>
              <a:rPr lang="en-US" sz="1600" dirty="0"/>
              <a:t>Switches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2552992" y="1245205"/>
            <a:ext cx="2134571" cy="3813298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795-D70C-604B-BAE1-CD13F79AC994}"/>
              </a:ext>
            </a:extLst>
          </p:cNvPr>
          <p:cNvSpPr/>
          <p:nvPr/>
        </p:nvSpPr>
        <p:spPr>
          <a:xfrm>
            <a:off x="3053629" y="1490416"/>
            <a:ext cx="373905" cy="358324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C34EB-E47B-CB43-8F02-E7A0AD19092D}"/>
              </a:ext>
            </a:extLst>
          </p:cNvPr>
          <p:cNvSpPr/>
          <p:nvPr/>
        </p:nvSpPr>
        <p:spPr>
          <a:xfrm>
            <a:off x="4654913" y="2535551"/>
            <a:ext cx="2315054" cy="199912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1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CD63B9-495E-C141-9936-F8EBA255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290" y="141064"/>
            <a:ext cx="4944300" cy="645300"/>
          </a:xfrm>
        </p:spPr>
        <p:txBody>
          <a:bodyPr/>
          <a:lstStyle/>
          <a:p>
            <a:r>
              <a:rPr lang="en-US" dirty="0"/>
              <a:t>Programming the K&amp;S?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32DA-3A37-4641-8F68-74679DD565E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DE324C-AF6A-D94C-BBD3-3F449C436438}"/>
              </a:ext>
            </a:extLst>
          </p:cNvPr>
          <p:cNvGrpSpPr/>
          <p:nvPr/>
        </p:nvGrpSpPr>
        <p:grpSpPr>
          <a:xfrm>
            <a:off x="212653" y="2141696"/>
            <a:ext cx="2144356" cy="1906236"/>
            <a:chOff x="2841908" y="1259076"/>
            <a:chExt cx="2144356" cy="19062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35C810-F07A-1745-A2FB-0B27498B18CA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How might we create a program for the K&amp;S using only 1’s and 0’s?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D99AE3-9640-A341-83FA-140B92CC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6E3E2-121C-3A48-BCDB-D0E66409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290" y="859516"/>
            <a:ext cx="6834400" cy="44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FAE83B-E1D3-F94E-9C0C-301607CD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1966" y="2241413"/>
            <a:ext cx="2696546" cy="2544900"/>
          </a:xfrm>
        </p:spPr>
        <p:txBody>
          <a:bodyPr/>
          <a:lstStyle/>
          <a:p>
            <a:r>
              <a:rPr lang="en-US" sz="1800" b="1" i="1" dirty="0"/>
              <a:t>Microinstructions</a:t>
            </a:r>
            <a:r>
              <a:rPr lang="en-US" dirty="0"/>
              <a:t> are an </a:t>
            </a:r>
            <a:r>
              <a:rPr lang="en-US" i="1" u="sng" dirty="0"/>
              <a:t>abstraction</a:t>
            </a:r>
            <a:r>
              <a:rPr lang="en-US" dirty="0"/>
              <a:t> for the machine configuration.</a:t>
            </a:r>
          </a:p>
          <a:p>
            <a:pPr lvl="1"/>
            <a:r>
              <a:rPr lang="en-US" dirty="0"/>
              <a:t>0’s and 1’s encode knob and switch positions.</a:t>
            </a:r>
          </a:p>
          <a:p>
            <a:r>
              <a:rPr lang="en-US" dirty="0"/>
              <a:t>A </a:t>
            </a:r>
            <a:r>
              <a:rPr lang="en-US" b="1" i="1" dirty="0"/>
              <a:t>micro-program</a:t>
            </a:r>
            <a:r>
              <a:rPr lang="en-US" dirty="0"/>
              <a:t> is a sequence of micro-instructions.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5253F-D411-C843-B5DC-F5C27DFDBF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74F018-B763-8C4B-8665-3609E513FF44}"/>
              </a:ext>
            </a:extLst>
          </p:cNvPr>
          <p:cNvSpPr txBox="1">
            <a:spLocks/>
          </p:cNvSpPr>
          <p:nvPr/>
        </p:nvSpPr>
        <p:spPr bwMode="auto">
          <a:xfrm>
            <a:off x="2655660" y="153366"/>
            <a:ext cx="5294022" cy="6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The Knob and Switch Computer (v3)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A190D-1FAF-3B40-BD6B-F5552DFE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29" y="923731"/>
            <a:ext cx="7143756" cy="4494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6A0219-130C-7444-BE9A-EDAEEDE252E8}"/>
              </a:ext>
            </a:extLst>
          </p:cNvPr>
          <p:cNvSpPr/>
          <p:nvPr/>
        </p:nvSpPr>
        <p:spPr>
          <a:xfrm>
            <a:off x="2518585" y="1940766"/>
            <a:ext cx="2053415" cy="27265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2516</TotalTime>
  <Words>1254</Words>
  <Application>Microsoft Macintosh PowerPoint</Application>
  <PresentationFormat>On-screen Show (16:9)</PresentationFormat>
  <Paragraphs>180</Paragraphs>
  <Slides>12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Muli</vt:lpstr>
      <vt:lpstr>Nixie One</vt:lpstr>
      <vt:lpstr>Arial</vt:lpstr>
      <vt:lpstr>Helvetica Neue</vt:lpstr>
      <vt:lpstr>Segoe Print</vt:lpstr>
      <vt:lpstr>Imogen template</vt:lpstr>
      <vt:lpstr>09 – A Micro Programmed Machine</vt:lpstr>
      <vt:lpstr>Machine Abstractions</vt:lpstr>
      <vt:lpstr>Early Electronic Computers</vt:lpstr>
      <vt:lpstr>The Knob and Switch Computer</vt:lpstr>
      <vt:lpstr>The Knob and Switch Computer Datapath</vt:lpstr>
      <vt:lpstr>Try It!</vt:lpstr>
      <vt:lpstr>Knob and Switch Computer with Main Memory</vt:lpstr>
      <vt:lpstr>Programming the K&amp;S?</vt:lpstr>
      <vt:lpstr>PowerPoint Presentation</vt:lpstr>
      <vt:lpstr>Acknowledgments</vt:lpstr>
      <vt:lpstr>The Knob and Switch Computer (v1)</vt:lpstr>
      <vt:lpstr>The Knob and Switch Computer (v1)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 – A Micro Programmed Machine</dc:title>
  <dc:creator>Braught, Grant</dc:creator>
  <cp:lastModifiedBy>Braught, Grant</cp:lastModifiedBy>
  <cp:revision>106</cp:revision>
  <dcterms:created xsi:type="dcterms:W3CDTF">2020-09-06T13:16:03Z</dcterms:created>
  <dcterms:modified xsi:type="dcterms:W3CDTF">2022-02-11T02:20:31Z</dcterms:modified>
</cp:coreProperties>
</file>